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9" r:id="rId4"/>
    <p:sldId id="257" r:id="rId5"/>
    <p:sldId id="262" r:id="rId6"/>
    <p:sldId id="266" r:id="rId7"/>
    <p:sldId id="261" r:id="rId8"/>
    <p:sldId id="263" r:id="rId9"/>
    <p:sldId id="264" r:id="rId10"/>
    <p:sldId id="270" r:id="rId11"/>
    <p:sldId id="271" r:id="rId12"/>
    <p:sldId id="274" r:id="rId13"/>
    <p:sldId id="272" r:id="rId14"/>
    <p:sldId id="27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 panose="020B0603020202020204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 panose="020B0603020202020204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 hasCustomPrompt="1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1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8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447540" y="670560"/>
            <a:ext cx="5083175" cy="103378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pt-BR" sz="6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pt-BR" sz="6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e GitHub</a:t>
            </a:r>
            <a:endParaRPr lang="pt-BR" sz="66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690191" y="2903648"/>
            <a:ext cx="8534400" cy="2136154"/>
          </a:xfrm>
        </p:spPr>
        <p:txBody>
          <a:bodyPr>
            <a:normAutofit/>
          </a:bodyPr>
          <a:lstStyle/>
          <a:p>
            <a:pPr algn="just"/>
            <a:r>
              <a:rPr lang="pt-BR" sz="2800" cap="none" dirty="0"/>
              <a:t>Um apanhado sobre controle de versão e compartilhamento de código por um iniciante em desenvolvimento.</a:t>
            </a:r>
            <a:endParaRPr lang="pt-BR" sz="2800" cap="none" dirty="0"/>
          </a:p>
        </p:txBody>
      </p:sp>
      <p:sp>
        <p:nvSpPr>
          <p:cNvPr id="4" name="CaixaDeTexto 3"/>
          <p:cNvSpPr txBox="1"/>
          <p:nvPr/>
        </p:nvSpPr>
        <p:spPr>
          <a:xfrm>
            <a:off x="8105140" y="5685790"/>
            <a:ext cx="33699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zztoninho@gmail.com</a:t>
            </a:r>
            <a:endParaRPr lang="pt-BR" sz="1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https://github.com/zztoninho</a:t>
            </a:r>
            <a:endParaRPr lang="pt-BR" sz="1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m 8" descr="github 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30715" y="459740"/>
            <a:ext cx="1944370" cy="1756410"/>
          </a:xfrm>
          <a:prstGeom prst="rect">
            <a:avLst/>
          </a:prstGeom>
        </p:spPr>
      </p:pic>
      <p:pic>
        <p:nvPicPr>
          <p:cNvPr id="10" name="Imagem 9" descr="git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95" y="308610"/>
            <a:ext cx="2058035" cy="20580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84880" y="165735"/>
            <a:ext cx="6824345" cy="98742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sz="6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Comando git </a:t>
            </a:r>
            <a:r>
              <a:rPr lang="" altLang="en-US" sz="6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endParaRPr lang="" altLang="en-US" sz="66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ixa de Texto 2"/>
          <p:cNvSpPr txBox="1"/>
          <p:nvPr/>
        </p:nvSpPr>
        <p:spPr>
          <a:xfrm>
            <a:off x="2646045" y="1509395"/>
            <a:ext cx="46888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/>
              <a:t>Sintaxe</a:t>
            </a:r>
            <a:endParaRPr lang="en-US" altLang="en-US" sz="2800" b="1"/>
          </a:p>
        </p:txBody>
      </p:sp>
      <p:sp>
        <p:nvSpPr>
          <p:cNvPr id="4" name="Retângulo arredondado 3"/>
          <p:cNvSpPr/>
          <p:nvPr/>
        </p:nvSpPr>
        <p:spPr>
          <a:xfrm>
            <a:off x="2444115" y="2226945"/>
            <a:ext cx="4734560" cy="78105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8" name="Caixa de Texto 7"/>
          <p:cNvSpPr txBox="1"/>
          <p:nvPr/>
        </p:nvSpPr>
        <p:spPr>
          <a:xfrm>
            <a:off x="2600960" y="2387600"/>
            <a:ext cx="62052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pt-BR" sz="2400" b="1">
                <a:solidFill>
                  <a:schemeClr val="bg1"/>
                </a:solidFill>
                <a:latin typeface="Ubuntu" panose="020B0604030602030204" charset="0"/>
                <a:ea typeface="Ubuntu" panose="020B0604030602030204" charset="0"/>
                <a:cs typeface="Times New Roman" panose="02020603050405020304" pitchFamily="18" charset="0"/>
              </a:rPr>
              <a:t>$ git </a:t>
            </a:r>
            <a:r>
              <a:rPr lang="" altLang="en-US" sz="2400" b="1">
                <a:solidFill>
                  <a:schemeClr val="bg1"/>
                </a:solidFill>
                <a:latin typeface="Ubuntu" panose="020B0604030602030204" charset="0"/>
                <a:ea typeface="Ubuntu" panose="020B0604030602030204" charset="0"/>
                <a:cs typeface="Times New Roman" panose="02020603050405020304" pitchFamily="18" charset="0"/>
              </a:rPr>
              <a:t>add</a:t>
            </a:r>
            <a:r>
              <a:rPr lang="en-US" altLang="pt-BR" sz="2400" b="1">
                <a:solidFill>
                  <a:schemeClr val="bg1"/>
                </a:solidFill>
                <a:latin typeface="Ubuntu" panose="020B0604030602030204" charset="0"/>
                <a:ea typeface="Ubuntu" panose="020B0604030602030204" charset="0"/>
                <a:cs typeface="Times New Roman" panose="02020603050405020304" pitchFamily="18" charset="0"/>
              </a:rPr>
              <a:t> &lt;directory&gt;</a:t>
            </a:r>
            <a:r>
              <a:rPr lang="" altLang="en-US" sz="2400" b="1">
                <a:solidFill>
                  <a:schemeClr val="bg1"/>
                </a:solidFill>
                <a:latin typeface="Ubuntu" panose="020B0604030602030204" charset="0"/>
                <a:ea typeface="Ubuntu" panose="020B0604030602030204" charset="0"/>
                <a:cs typeface="Times New Roman" panose="02020603050405020304" pitchFamily="18" charset="0"/>
              </a:rPr>
              <a:t>or&lt;file&gt;</a:t>
            </a:r>
            <a:endParaRPr lang="" altLang="en-US" sz="2400" b="1">
              <a:solidFill>
                <a:schemeClr val="bg1"/>
              </a:solidFill>
              <a:latin typeface="Ubuntu" panose="020B0604030602030204" charset="0"/>
              <a:ea typeface="Ubuntu" panose="020B0604030602030204" charset="0"/>
              <a:cs typeface="Times New Roman" panose="02020603050405020304" pitchFamily="18" charset="0"/>
            </a:endParaRPr>
          </a:p>
        </p:txBody>
      </p:sp>
      <p:sp>
        <p:nvSpPr>
          <p:cNvPr id="5" name="Retângulo arredondado 4"/>
          <p:cNvSpPr/>
          <p:nvPr/>
        </p:nvSpPr>
        <p:spPr>
          <a:xfrm>
            <a:off x="2444115" y="3774440"/>
            <a:ext cx="7014845" cy="15748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6" name="Caixa de Texto 5"/>
          <p:cNvSpPr txBox="1"/>
          <p:nvPr/>
        </p:nvSpPr>
        <p:spPr>
          <a:xfrm>
            <a:off x="2600960" y="3965575"/>
            <a:ext cx="670560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sz="2800">
                <a:solidFill>
                  <a:srgbClr val="002060"/>
                </a:solidFill>
              </a:rPr>
              <a:t>Adiciona um diretorio a area </a:t>
            </a:r>
            <a:r>
              <a:rPr lang="" sz="2800" b="1">
                <a:solidFill>
                  <a:srgbClr val="002060"/>
                </a:solidFill>
              </a:rPr>
              <a:t>untracked</a:t>
            </a:r>
            <a:r>
              <a:rPr sz="2800">
                <a:solidFill>
                  <a:srgbClr val="002060"/>
                </a:solidFill>
              </a:rPr>
              <a:t>, pode ser feito tbm diretamente a um arquivo.</a:t>
            </a:r>
            <a:endParaRPr sz="28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329180" y="165735"/>
            <a:ext cx="9793605" cy="987425"/>
          </a:xfrm>
        </p:spPr>
        <p:txBody>
          <a:bodyPr/>
          <a:lstStyle/>
          <a:p>
            <a:pPr algn="ctr"/>
            <a:r>
              <a:rPr lang="" alt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 Três Estados do git</a:t>
            </a:r>
            <a:endParaRPr lang="" alt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tângulo arredondado 8"/>
          <p:cNvSpPr/>
          <p:nvPr/>
        </p:nvSpPr>
        <p:spPr>
          <a:xfrm>
            <a:off x="1968500" y="1959610"/>
            <a:ext cx="2356485" cy="1047115"/>
          </a:xfrm>
          <a:prstGeom prst="roundRect">
            <a:avLst/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0" name="Retângulo arredondado 9"/>
          <p:cNvSpPr/>
          <p:nvPr/>
        </p:nvSpPr>
        <p:spPr>
          <a:xfrm>
            <a:off x="5528945" y="1960880"/>
            <a:ext cx="2327910" cy="906145"/>
          </a:xfrm>
          <a:prstGeom prst="round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2" name="Retângulo arredondado 11"/>
          <p:cNvSpPr/>
          <p:nvPr/>
        </p:nvSpPr>
        <p:spPr>
          <a:xfrm>
            <a:off x="9570720" y="1959610"/>
            <a:ext cx="2327910" cy="906145"/>
          </a:xfrm>
          <a:prstGeom prst="round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3" name="Caixa de Texto 12"/>
          <p:cNvSpPr txBox="1"/>
          <p:nvPr/>
        </p:nvSpPr>
        <p:spPr>
          <a:xfrm>
            <a:off x="2124075" y="2075815"/>
            <a:ext cx="20161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 sz="2400" b="1">
                <a:latin typeface="Comic Sans MS" panose="030F0702030302020204" charset="0"/>
                <a:cs typeface="Comic Sans MS" panose="030F0702030302020204" charset="0"/>
              </a:rPr>
              <a:t>Diretório de trabalho</a:t>
            </a:r>
            <a:endParaRPr lang="" altLang="en-US" sz="2400" b="1"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14" name="Caixa de Texto 13"/>
          <p:cNvSpPr txBox="1"/>
          <p:nvPr/>
        </p:nvSpPr>
        <p:spPr>
          <a:xfrm>
            <a:off x="5605145" y="2153285"/>
            <a:ext cx="21717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 sz="2800" b="1">
                <a:latin typeface="Comic Sans MS" panose="030F0702030302020204" charset="0"/>
                <a:cs typeface="Comic Sans MS" panose="030F0702030302020204" charset="0"/>
              </a:rPr>
              <a:t>Preparação</a:t>
            </a:r>
            <a:endParaRPr lang="" altLang="en-US" sz="2800" b="1"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16" name="Caixa de Texto 15"/>
          <p:cNvSpPr txBox="1"/>
          <p:nvPr/>
        </p:nvSpPr>
        <p:spPr>
          <a:xfrm>
            <a:off x="9571355" y="2152015"/>
            <a:ext cx="23272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 sz="2800" b="1">
                <a:latin typeface="Comic Sans MS" panose="030F0702030302020204" charset="0"/>
                <a:cs typeface="Comic Sans MS" panose="030F0702030302020204" charset="0"/>
              </a:rPr>
              <a:t>Repositório</a:t>
            </a:r>
            <a:endParaRPr lang="" altLang="en-US" sz="2800" b="1"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21" name="Seta para a direita 20"/>
          <p:cNvSpPr/>
          <p:nvPr/>
        </p:nvSpPr>
        <p:spPr>
          <a:xfrm>
            <a:off x="4296410" y="4156075"/>
            <a:ext cx="1232535" cy="906145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25" name="Seta para a direita 24"/>
          <p:cNvSpPr/>
          <p:nvPr/>
        </p:nvSpPr>
        <p:spPr>
          <a:xfrm>
            <a:off x="7884795" y="4155440"/>
            <a:ext cx="1657350" cy="906145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26" name="Caixa de Texto 25"/>
          <p:cNvSpPr txBox="1"/>
          <p:nvPr/>
        </p:nvSpPr>
        <p:spPr>
          <a:xfrm>
            <a:off x="4324985" y="4462780"/>
            <a:ext cx="1203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 b="1">
                <a:solidFill>
                  <a:schemeClr val="bg1"/>
                </a:solidFill>
              </a:rPr>
              <a:t>git add</a:t>
            </a:r>
            <a:endParaRPr lang="" altLang="en-US" b="1">
              <a:solidFill>
                <a:schemeClr val="bg1"/>
              </a:solidFill>
            </a:endParaRPr>
          </a:p>
        </p:txBody>
      </p:sp>
      <p:sp>
        <p:nvSpPr>
          <p:cNvPr id="27" name="Caixa de Texto 26"/>
          <p:cNvSpPr txBox="1"/>
          <p:nvPr/>
        </p:nvSpPr>
        <p:spPr>
          <a:xfrm>
            <a:off x="7856855" y="4424680"/>
            <a:ext cx="1713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 b="1">
                <a:solidFill>
                  <a:schemeClr val="bg1"/>
                </a:solidFill>
              </a:rPr>
              <a:t>git commit</a:t>
            </a:r>
            <a:endParaRPr lang="" altLang="en-US" b="1">
              <a:solidFill>
                <a:schemeClr val="bg1"/>
              </a:solidFill>
            </a:endParaRPr>
          </a:p>
        </p:txBody>
      </p:sp>
      <p:sp>
        <p:nvSpPr>
          <p:cNvPr id="3" name="Retângulo arredondado 2"/>
          <p:cNvSpPr/>
          <p:nvPr/>
        </p:nvSpPr>
        <p:spPr>
          <a:xfrm>
            <a:off x="1982470" y="3123565"/>
            <a:ext cx="2329180" cy="3046730"/>
          </a:xfrm>
          <a:prstGeom prst="round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4" name="Retângulo arredondado 3"/>
          <p:cNvSpPr/>
          <p:nvPr/>
        </p:nvSpPr>
        <p:spPr>
          <a:xfrm>
            <a:off x="5528945" y="3188970"/>
            <a:ext cx="2329180" cy="3046730"/>
          </a:xfrm>
          <a:prstGeom prst="round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6" name="Retângulo arredondado 5"/>
          <p:cNvSpPr/>
          <p:nvPr/>
        </p:nvSpPr>
        <p:spPr>
          <a:xfrm>
            <a:off x="9570720" y="3188970"/>
            <a:ext cx="2329180" cy="3046730"/>
          </a:xfrm>
          <a:prstGeom prst="round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7" name="Caixa de Texto 6"/>
          <p:cNvSpPr txBox="1"/>
          <p:nvPr/>
        </p:nvSpPr>
        <p:spPr>
          <a:xfrm>
            <a:off x="2124075" y="3862705"/>
            <a:ext cx="218757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pt-BR" sz="2000" b="1">
                <a:solidFill>
                  <a:schemeClr val="bg1"/>
                </a:solidFill>
              </a:rPr>
              <a:t>Arquivos</a:t>
            </a:r>
            <a:endParaRPr lang="" altLang="pt-BR" sz="2000" b="1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" altLang="pt-BR" sz="2000" b="1">
                <a:solidFill>
                  <a:schemeClr val="bg1"/>
                </a:solidFill>
              </a:rPr>
              <a:t>Excluidos</a:t>
            </a:r>
            <a:endParaRPr lang="" altLang="pt-BR" sz="2000" b="1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" altLang="pt-BR" sz="2000" b="1">
                <a:solidFill>
                  <a:schemeClr val="bg1"/>
                </a:solidFill>
              </a:rPr>
              <a:t>Adicionados</a:t>
            </a:r>
            <a:endParaRPr lang="" altLang="pt-BR" sz="2000" b="1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" altLang="pt-BR" sz="2000" b="1">
                <a:solidFill>
                  <a:schemeClr val="bg1"/>
                </a:solidFill>
              </a:rPr>
              <a:t>Modificados</a:t>
            </a:r>
            <a:endParaRPr lang="" altLang="pt-BR" sz="2000" b="1">
              <a:solidFill>
                <a:schemeClr val="bg1"/>
              </a:solidFill>
            </a:endParaRPr>
          </a:p>
        </p:txBody>
      </p:sp>
      <p:sp>
        <p:nvSpPr>
          <p:cNvPr id="8" name="Caixa de Texto 7"/>
          <p:cNvSpPr txBox="1"/>
          <p:nvPr/>
        </p:nvSpPr>
        <p:spPr>
          <a:xfrm>
            <a:off x="5596890" y="3644900"/>
            <a:ext cx="218757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" altLang="en-US" sz="2400">
                <a:solidFill>
                  <a:schemeClr val="bg1"/>
                </a:solidFill>
              </a:rPr>
              <a:t>Arquivos adicionados e preparados para serem versionados</a:t>
            </a:r>
            <a:endParaRPr lang="" altLang="en-US" sz="2400">
              <a:solidFill>
                <a:schemeClr val="bg1"/>
              </a:solidFill>
            </a:endParaRPr>
          </a:p>
        </p:txBody>
      </p:sp>
      <p:sp>
        <p:nvSpPr>
          <p:cNvPr id="31" name="Caixa de Texto 30"/>
          <p:cNvSpPr txBox="1"/>
          <p:nvPr/>
        </p:nvSpPr>
        <p:spPr>
          <a:xfrm>
            <a:off x="9640570" y="4512945"/>
            <a:ext cx="21875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 sz="2000" b="1">
                <a:solidFill>
                  <a:schemeClr val="bg1"/>
                </a:solidFill>
              </a:rPr>
              <a:t>Arquivos Salvos</a:t>
            </a:r>
            <a:endParaRPr lang="" altLang="en-US" sz="20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329180" y="165735"/>
            <a:ext cx="9793605" cy="987425"/>
          </a:xfrm>
        </p:spPr>
        <p:txBody>
          <a:bodyPr/>
          <a:lstStyle/>
          <a:p>
            <a:pPr algn="ctr"/>
            <a:r>
              <a:rPr lang="" alt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Cliclo de vida do estado de arquivos</a:t>
            </a:r>
            <a:endParaRPr lang="" alt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tângulo arredondado 8"/>
          <p:cNvSpPr/>
          <p:nvPr/>
        </p:nvSpPr>
        <p:spPr>
          <a:xfrm>
            <a:off x="1968500" y="1959610"/>
            <a:ext cx="2327910" cy="906145"/>
          </a:xfrm>
          <a:prstGeom prst="roundRect">
            <a:avLst/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0" name="Retângulo arredondado 9"/>
          <p:cNvSpPr/>
          <p:nvPr/>
        </p:nvSpPr>
        <p:spPr>
          <a:xfrm>
            <a:off x="4494530" y="1959610"/>
            <a:ext cx="2327910" cy="906145"/>
          </a:xfrm>
          <a:prstGeom prst="round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1" name="Retângulo arredondado 10"/>
          <p:cNvSpPr/>
          <p:nvPr/>
        </p:nvSpPr>
        <p:spPr>
          <a:xfrm>
            <a:off x="7021195" y="1959610"/>
            <a:ext cx="2327910" cy="906145"/>
          </a:xfrm>
          <a:prstGeom prst="roundRect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2" name="Retângulo arredondado 11"/>
          <p:cNvSpPr/>
          <p:nvPr/>
        </p:nvSpPr>
        <p:spPr>
          <a:xfrm>
            <a:off x="9570720" y="1959610"/>
            <a:ext cx="2327910" cy="906145"/>
          </a:xfrm>
          <a:prstGeom prst="round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3" name="Caixa de Texto 12"/>
          <p:cNvSpPr txBox="1"/>
          <p:nvPr/>
        </p:nvSpPr>
        <p:spPr>
          <a:xfrm>
            <a:off x="2124075" y="2075815"/>
            <a:ext cx="20161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pt-BR" sz="2800" b="1">
                <a:latin typeface="Comic Sans MS" panose="030F0702030302020204" charset="0"/>
                <a:cs typeface="Comic Sans MS" panose="030F0702030302020204" charset="0"/>
              </a:rPr>
              <a:t>Untracked</a:t>
            </a:r>
            <a:endParaRPr lang="" altLang="pt-BR" sz="2800" b="1"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14" name="Caixa de Texto 13"/>
          <p:cNvSpPr txBox="1"/>
          <p:nvPr/>
        </p:nvSpPr>
        <p:spPr>
          <a:xfrm>
            <a:off x="4572635" y="2152015"/>
            <a:ext cx="21717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 sz="2800" b="1">
                <a:latin typeface="Comic Sans MS" panose="030F0702030302020204" charset="0"/>
                <a:cs typeface="Comic Sans MS" panose="030F0702030302020204" charset="0"/>
              </a:rPr>
              <a:t>Unmodified</a:t>
            </a:r>
            <a:endParaRPr lang="" altLang="en-US" sz="2800" b="1"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15" name="Caixa de Texto 14"/>
          <p:cNvSpPr txBox="1"/>
          <p:nvPr/>
        </p:nvSpPr>
        <p:spPr>
          <a:xfrm>
            <a:off x="7341235" y="2152015"/>
            <a:ext cx="16884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 sz="2800" b="1">
                <a:latin typeface="Comic Sans MS" panose="030F0702030302020204" charset="0"/>
                <a:cs typeface="Comic Sans MS" panose="030F0702030302020204" charset="0"/>
              </a:rPr>
              <a:t>Modified</a:t>
            </a:r>
            <a:endParaRPr lang="" altLang="en-US" sz="2800" b="1"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16" name="Caixa de Texto 15"/>
          <p:cNvSpPr txBox="1"/>
          <p:nvPr/>
        </p:nvSpPr>
        <p:spPr>
          <a:xfrm>
            <a:off x="10015855" y="2152015"/>
            <a:ext cx="14382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 sz="2800" b="1">
                <a:latin typeface="Comic Sans MS" panose="030F0702030302020204" charset="0"/>
                <a:cs typeface="Comic Sans MS" panose="030F0702030302020204" charset="0"/>
              </a:rPr>
              <a:t>Staged</a:t>
            </a:r>
            <a:endParaRPr lang="" altLang="en-US" sz="2800" b="1">
              <a:latin typeface="Comic Sans MS" panose="030F0702030302020204" charset="0"/>
              <a:cs typeface="Comic Sans MS" panose="030F0702030302020204" charset="0"/>
            </a:endParaRPr>
          </a:p>
        </p:txBody>
      </p:sp>
      <p:cxnSp>
        <p:nvCxnSpPr>
          <p:cNvPr id="17" name="Conector Reto 16"/>
          <p:cNvCxnSpPr/>
          <p:nvPr/>
        </p:nvCxnSpPr>
        <p:spPr>
          <a:xfrm flipH="1">
            <a:off x="3001010" y="3013710"/>
            <a:ext cx="0" cy="3132000"/>
          </a:xfrm>
          <a:prstGeom prst="line">
            <a:avLst/>
          </a:prstGeom>
          <a:ln w="7747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 flipH="1">
            <a:off x="5658485" y="3013710"/>
            <a:ext cx="0" cy="3132000"/>
          </a:xfrm>
          <a:prstGeom prst="line">
            <a:avLst/>
          </a:prstGeom>
          <a:ln w="7747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 flipH="1">
            <a:off x="8185785" y="3013710"/>
            <a:ext cx="0" cy="3132000"/>
          </a:xfrm>
          <a:prstGeom prst="line">
            <a:avLst/>
          </a:prstGeom>
          <a:ln w="7747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 flipH="1">
            <a:off x="10734675" y="3013710"/>
            <a:ext cx="0" cy="3132000"/>
          </a:xfrm>
          <a:prstGeom prst="line">
            <a:avLst/>
          </a:prstGeom>
          <a:ln w="7747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eta para a direita 20"/>
          <p:cNvSpPr/>
          <p:nvPr/>
        </p:nvSpPr>
        <p:spPr>
          <a:xfrm>
            <a:off x="3391535" y="3188335"/>
            <a:ext cx="1859915" cy="906145"/>
          </a:xfrm>
          <a:prstGeom prst="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22" name="Seta para a direita 21"/>
          <p:cNvSpPr/>
          <p:nvPr/>
        </p:nvSpPr>
        <p:spPr>
          <a:xfrm>
            <a:off x="8538210" y="4030345"/>
            <a:ext cx="1758950" cy="906145"/>
          </a:xfrm>
          <a:prstGeom prst="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23" name="Seta para a esquerda 22"/>
          <p:cNvSpPr/>
          <p:nvPr/>
        </p:nvSpPr>
        <p:spPr>
          <a:xfrm>
            <a:off x="3391535" y="4608195"/>
            <a:ext cx="1859915" cy="1047115"/>
          </a:xfrm>
          <a:prstGeom prst="leftArrow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24" name="Seta para a esquerda 23"/>
          <p:cNvSpPr/>
          <p:nvPr/>
        </p:nvSpPr>
        <p:spPr>
          <a:xfrm>
            <a:off x="6095365" y="4936490"/>
            <a:ext cx="4202430" cy="1156970"/>
          </a:xfrm>
          <a:prstGeom prst="leftArrow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25" name="Seta para a direita 24"/>
          <p:cNvSpPr/>
          <p:nvPr/>
        </p:nvSpPr>
        <p:spPr>
          <a:xfrm>
            <a:off x="6095365" y="3352165"/>
            <a:ext cx="1657350" cy="906145"/>
          </a:xfrm>
          <a:prstGeom prst="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26" name="Caixa de Texto 25"/>
          <p:cNvSpPr txBox="1"/>
          <p:nvPr/>
        </p:nvSpPr>
        <p:spPr>
          <a:xfrm>
            <a:off x="3453130" y="3518535"/>
            <a:ext cx="1798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pt-BR" b="1">
                <a:solidFill>
                  <a:schemeClr val="bg1"/>
                </a:solidFill>
              </a:rPr>
              <a:t>add the file</a:t>
            </a:r>
            <a:endParaRPr lang="" altLang="pt-BR" b="1">
              <a:solidFill>
                <a:schemeClr val="bg1"/>
              </a:solidFill>
            </a:endParaRPr>
          </a:p>
        </p:txBody>
      </p:sp>
      <p:sp>
        <p:nvSpPr>
          <p:cNvPr id="27" name="Caixa de Texto 26"/>
          <p:cNvSpPr txBox="1"/>
          <p:nvPr/>
        </p:nvSpPr>
        <p:spPr>
          <a:xfrm>
            <a:off x="6095365" y="3620770"/>
            <a:ext cx="1798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 b="1">
                <a:solidFill>
                  <a:schemeClr val="bg1"/>
                </a:solidFill>
              </a:rPr>
              <a:t>edit</a:t>
            </a:r>
            <a:r>
              <a:rPr lang="en-US" altLang="pt-BR" b="1">
                <a:solidFill>
                  <a:schemeClr val="bg1"/>
                </a:solidFill>
              </a:rPr>
              <a:t> the file</a:t>
            </a:r>
            <a:endParaRPr lang="en-US" altLang="pt-BR" b="1">
              <a:solidFill>
                <a:schemeClr val="bg1"/>
              </a:solidFill>
            </a:endParaRPr>
          </a:p>
        </p:txBody>
      </p:sp>
      <p:sp>
        <p:nvSpPr>
          <p:cNvPr id="28" name="Caixa de Texto 27"/>
          <p:cNvSpPr txBox="1"/>
          <p:nvPr/>
        </p:nvSpPr>
        <p:spPr>
          <a:xfrm>
            <a:off x="8499475" y="4299585"/>
            <a:ext cx="1798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 b="1">
                <a:solidFill>
                  <a:schemeClr val="bg1"/>
                </a:solidFill>
              </a:rPr>
              <a:t>stage </a:t>
            </a:r>
            <a:r>
              <a:rPr lang="en-US" altLang="pt-BR" b="1">
                <a:solidFill>
                  <a:schemeClr val="bg1"/>
                </a:solidFill>
              </a:rPr>
              <a:t>the file</a:t>
            </a:r>
            <a:endParaRPr lang="en-US" altLang="pt-BR" b="1">
              <a:solidFill>
                <a:schemeClr val="bg1"/>
              </a:solidFill>
            </a:endParaRPr>
          </a:p>
        </p:txBody>
      </p:sp>
      <p:sp>
        <p:nvSpPr>
          <p:cNvPr id="29" name="Caixa de Texto 28"/>
          <p:cNvSpPr txBox="1"/>
          <p:nvPr/>
        </p:nvSpPr>
        <p:spPr>
          <a:xfrm>
            <a:off x="3453130" y="4962525"/>
            <a:ext cx="2017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 b="1">
                <a:solidFill>
                  <a:schemeClr val="bg1"/>
                </a:solidFill>
              </a:rPr>
              <a:t>Remove the file</a:t>
            </a:r>
            <a:endParaRPr lang="" altLang="en-US" b="1">
              <a:solidFill>
                <a:schemeClr val="bg1"/>
              </a:solidFill>
            </a:endParaRPr>
          </a:p>
        </p:txBody>
      </p:sp>
      <p:sp>
        <p:nvSpPr>
          <p:cNvPr id="30" name="Caixa de Texto 29"/>
          <p:cNvSpPr txBox="1"/>
          <p:nvPr/>
        </p:nvSpPr>
        <p:spPr>
          <a:xfrm>
            <a:off x="7451725" y="5330825"/>
            <a:ext cx="17983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 sz="2400" b="1">
                <a:solidFill>
                  <a:schemeClr val="bg1"/>
                </a:solidFill>
              </a:rPr>
              <a:t>Commit</a:t>
            </a:r>
            <a:endParaRPr lang="" alt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84880" y="165735"/>
            <a:ext cx="6824345" cy="98742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sz="6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Comando git add</a:t>
            </a:r>
            <a:endParaRPr lang="en-US" altLang="en-US" sz="66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ixa de Texto 2"/>
          <p:cNvSpPr txBox="1"/>
          <p:nvPr/>
        </p:nvSpPr>
        <p:spPr>
          <a:xfrm>
            <a:off x="2646045" y="1509395"/>
            <a:ext cx="46888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/>
              <a:t>Sintaxe</a:t>
            </a:r>
            <a:endParaRPr lang="en-US" altLang="en-US" sz="2800" b="1"/>
          </a:p>
        </p:txBody>
      </p:sp>
      <p:sp>
        <p:nvSpPr>
          <p:cNvPr id="4" name="Retângulo arredondado 3"/>
          <p:cNvSpPr/>
          <p:nvPr/>
        </p:nvSpPr>
        <p:spPr>
          <a:xfrm>
            <a:off x="2444115" y="2226945"/>
            <a:ext cx="4734560" cy="78105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8" name="Caixa de Texto 7"/>
          <p:cNvSpPr txBox="1"/>
          <p:nvPr/>
        </p:nvSpPr>
        <p:spPr>
          <a:xfrm>
            <a:off x="2600960" y="2387600"/>
            <a:ext cx="62052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pt-BR" sz="2400" b="1">
                <a:solidFill>
                  <a:schemeClr val="bg1"/>
                </a:solidFill>
                <a:latin typeface="Ubuntu" panose="020B0604030602030204" charset="0"/>
                <a:ea typeface="Ubuntu" panose="020B0604030602030204" charset="0"/>
                <a:cs typeface="Times New Roman" panose="02020603050405020304" pitchFamily="18" charset="0"/>
              </a:rPr>
              <a:t>$ git </a:t>
            </a:r>
            <a:r>
              <a:rPr lang="en-US" altLang="en-US" sz="2400" b="1">
                <a:solidFill>
                  <a:schemeClr val="bg1"/>
                </a:solidFill>
                <a:latin typeface="Ubuntu" panose="020B0604030602030204" charset="0"/>
                <a:ea typeface="Ubuntu" panose="020B0604030602030204" charset="0"/>
                <a:cs typeface="Times New Roman" panose="02020603050405020304" pitchFamily="18" charset="0"/>
              </a:rPr>
              <a:t>add</a:t>
            </a:r>
            <a:r>
              <a:rPr lang="en-US" altLang="pt-BR" sz="2400" b="1">
                <a:solidFill>
                  <a:schemeClr val="bg1"/>
                </a:solidFill>
                <a:latin typeface="Ubuntu" panose="020B0604030602030204" charset="0"/>
                <a:ea typeface="Ubuntu" panose="020B0604030602030204" charset="0"/>
                <a:cs typeface="Times New Roman" panose="02020603050405020304" pitchFamily="18" charset="0"/>
              </a:rPr>
              <a:t> &lt;directory&gt;</a:t>
            </a:r>
            <a:r>
              <a:rPr lang="en-US" altLang="en-US" sz="2400" b="1">
                <a:solidFill>
                  <a:schemeClr val="bg1"/>
                </a:solidFill>
                <a:latin typeface="Ubuntu" panose="020B0604030602030204" charset="0"/>
                <a:ea typeface="Ubuntu" panose="020B0604030602030204" charset="0"/>
                <a:cs typeface="Times New Roman" panose="02020603050405020304" pitchFamily="18" charset="0"/>
              </a:rPr>
              <a:t>or&lt;file&gt;</a:t>
            </a:r>
            <a:endParaRPr lang="en-US" altLang="en-US" sz="2400" b="1">
              <a:solidFill>
                <a:schemeClr val="bg1"/>
              </a:solidFill>
              <a:latin typeface="Ubuntu" panose="020B0604030602030204" charset="0"/>
              <a:ea typeface="Ubuntu" panose="020B0604030602030204" charset="0"/>
              <a:cs typeface="Times New Roman" panose="02020603050405020304" pitchFamily="18" charset="0"/>
            </a:endParaRPr>
          </a:p>
        </p:txBody>
      </p:sp>
      <p:sp>
        <p:nvSpPr>
          <p:cNvPr id="5" name="Retângulo arredondado 4"/>
          <p:cNvSpPr/>
          <p:nvPr/>
        </p:nvSpPr>
        <p:spPr>
          <a:xfrm>
            <a:off x="2444115" y="3774440"/>
            <a:ext cx="7014845" cy="15748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6" name="Caixa de Texto 5"/>
          <p:cNvSpPr txBox="1"/>
          <p:nvPr/>
        </p:nvSpPr>
        <p:spPr>
          <a:xfrm>
            <a:off x="2600960" y="3965575"/>
            <a:ext cx="670560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sz="2800">
                <a:solidFill>
                  <a:srgbClr val="002060"/>
                </a:solidFill>
              </a:rPr>
              <a:t>Adiciona um diretorio a area </a:t>
            </a:r>
            <a:r>
              <a:rPr lang="en-US" sz="2800" b="1">
                <a:solidFill>
                  <a:srgbClr val="002060"/>
                </a:solidFill>
              </a:rPr>
              <a:t>untracked</a:t>
            </a:r>
            <a:r>
              <a:rPr sz="2800">
                <a:solidFill>
                  <a:srgbClr val="002060"/>
                </a:solidFill>
              </a:rPr>
              <a:t>, pode ser feito tbm diretamente a um arquivo.</a:t>
            </a:r>
            <a:endParaRPr sz="28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682365" y="762000"/>
            <a:ext cx="5286375" cy="98742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 e GitHub</a:t>
            </a:r>
            <a:endParaRPr lang="en-US" sz="66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1635" y="2199005"/>
            <a:ext cx="6808470" cy="32137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25855" y="1073150"/>
            <a:ext cx="10394950" cy="5679440"/>
          </a:xfrm>
        </p:spPr>
        <p:txBody>
          <a:bodyPr>
            <a:noAutofit/>
          </a:bodyPr>
          <a:p>
            <a:pPr>
              <a:lnSpc>
                <a:spcPct val="90000"/>
              </a:lnSpc>
            </a:pPr>
            <a:r>
              <a:rPr lang="en-US" altLang="pt-BR" sz="2000"/>
              <a:t>Assim como muitas coisas boas na vida, o Git começou com um tanto de destruição criativa e controvérsia acirrada. O kernel (núcleo) do Linux é um projeto de software de código aberto de escopo razoavelmente grande. Durante a maior parte do período de manutenção do kernel do Linux (1991-2002), as mudanças no software eram repassadas como patches e arquivos compactados. Em 2002, o projeto do kernel do Linux começou a usar um sistema DVCS proprietário chamado BitKeeper.</a:t>
            </a:r>
            <a:endParaRPr lang="en-US" altLang="pt-BR" sz="2000"/>
          </a:p>
          <a:p>
            <a:pPr>
              <a:lnSpc>
                <a:spcPct val="90000"/>
              </a:lnSpc>
            </a:pPr>
            <a:r>
              <a:rPr lang="en-US" altLang="pt-BR" sz="2000"/>
              <a:t>Em 2005, o relacionamento entre a comunidade que desenvolvia o kernel e a empresa que desenvolvia comercialmente o BitKeeper se desfez, e o status de isento-de-pagamento da ferramenta foi revogado. Isso levou a comunidade de desenvolvedores do Linux (em particular Linus Torvalds, o criador do Linux) a desenvolver sua própria ferramenta baseada nas lições que eles aprenderam ao usar o BitKeeper. Alguns dos objetivos do novo sistema eram:</a:t>
            </a:r>
            <a:endParaRPr lang="en-US" altLang="pt-BR" sz="2000"/>
          </a:p>
          <a:p>
            <a:pPr>
              <a:lnSpc>
                <a:spcPct val="90000"/>
              </a:lnSpc>
            </a:pPr>
            <a:r>
              <a:rPr lang="en-US" altLang="pt-BR" sz="2000"/>
              <a:t>Velocidade, Design simples, Suporte robusto a desenvolvimento não linear (milhares de branches paralelos), Totalmente distribuído e Capaz de lidar eficientemente com grandes projetos como o kernel do Linux (velocidade e volume de dados)</a:t>
            </a:r>
            <a:endParaRPr lang="en-US" altLang="pt-BR" sz="2000"/>
          </a:p>
          <a:p>
            <a:pPr>
              <a:lnSpc>
                <a:spcPct val="90000"/>
              </a:lnSpc>
            </a:pPr>
            <a:r>
              <a:rPr lang="en-US" altLang="pt-BR" sz="2000"/>
              <a:t>Desde sua concepção em 2005, o Git evoluiu e amadureceu a ponto de ser um sistema fácil de usar e ainda assim mantém essas qualidades iniciais. É incrivelmente rápido, bastante eficiente com grandes projetos e possui um sistema impressionante de branching para desenvolvimento não-linear.</a:t>
            </a:r>
            <a:endParaRPr lang="en-US" altLang="pt-BR" sz="2000"/>
          </a:p>
        </p:txBody>
      </p:sp>
      <p:sp>
        <p:nvSpPr>
          <p:cNvPr id="5" name="Caixa de Texto 4"/>
          <p:cNvSpPr txBox="1"/>
          <p:nvPr/>
        </p:nvSpPr>
        <p:spPr>
          <a:xfrm>
            <a:off x="3827145" y="341630"/>
            <a:ext cx="45383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pt-BR" sz="4800"/>
              <a:t>Historia do git</a:t>
            </a:r>
            <a:endParaRPr lang="en-US" altLang="pt-BR" sz="4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53130" y="670560"/>
            <a:ext cx="5286375" cy="98742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Explicando o git</a:t>
            </a:r>
            <a:endParaRPr lang="en-US" sz="66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m 5" descr="70803125_395409664472200_4125387873962642441_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5535" y="1658620"/>
            <a:ext cx="3874135" cy="3879215"/>
          </a:xfrm>
          <a:prstGeom prst="rect">
            <a:avLst/>
          </a:prstGeom>
        </p:spPr>
      </p:pic>
      <p:sp>
        <p:nvSpPr>
          <p:cNvPr id="7" name="Caixa de Texto 6"/>
          <p:cNvSpPr txBox="1"/>
          <p:nvPr/>
        </p:nvSpPr>
        <p:spPr>
          <a:xfrm>
            <a:off x="2375535" y="5774055"/>
            <a:ext cx="94722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 sz="1600"/>
              <a:t>".. GIT is my second big project, which was only created for me to mantain my first big project... " </a:t>
            </a:r>
            <a:r>
              <a:rPr lang="en-US" altLang="pt-BR" sz="1600"/>
              <a:t>Linus Torvalds</a:t>
            </a:r>
            <a:endParaRPr lang="en-US" altLang="pt-BR" sz="160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635" y="1657985"/>
            <a:ext cx="3911600" cy="38798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 de Texto 6"/>
          <p:cNvSpPr txBox="1"/>
          <p:nvPr/>
        </p:nvSpPr>
        <p:spPr>
          <a:xfrm>
            <a:off x="2375535" y="5774055"/>
            <a:ext cx="94722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 sz="1600"/>
              <a:t>".. GIT is my second big project, which was only created for me to mantain my first big project... " </a:t>
            </a:r>
            <a:r>
              <a:rPr lang="en-US" altLang="pt-BR" sz="1600"/>
              <a:t>Linus Torvalds</a:t>
            </a:r>
            <a:endParaRPr lang="en-US" altLang="pt-BR" sz="1600"/>
          </a:p>
        </p:txBody>
      </p:sp>
      <p:pic>
        <p:nvPicPr>
          <p:cNvPr id="2" name="Entrevista com Jeffrey Middleton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187575" y="890270"/>
            <a:ext cx="9832340" cy="4638675"/>
          </a:xfrm>
          <a:prstGeom prst="rect">
            <a:avLst/>
          </a:prstGeom>
        </p:spPr>
      </p:pic>
      <p:sp>
        <p:nvSpPr>
          <p:cNvPr id="3" name="Caixa de Texto 2"/>
          <p:cNvSpPr txBox="1"/>
          <p:nvPr/>
        </p:nvSpPr>
        <p:spPr>
          <a:xfrm>
            <a:off x="3000375" y="306705"/>
            <a:ext cx="82226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pt-BR" sz="3200"/>
              <a:t>Entrevista com Jeffrey Middleton do Google</a:t>
            </a:r>
            <a:endParaRPr lang="en-US" altLang="pt-BR"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52495" y="181610"/>
            <a:ext cx="5286375" cy="98742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sz="6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Instalação do git</a:t>
            </a:r>
            <a:endParaRPr lang="en-US" altLang="en-US" sz="66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ixa de Texto 2"/>
          <p:cNvSpPr txBox="1"/>
          <p:nvPr/>
        </p:nvSpPr>
        <p:spPr>
          <a:xfrm>
            <a:off x="2489835" y="1169035"/>
            <a:ext cx="4048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pt-BR" b="1"/>
              <a:t>Verificando a Existencia do mesmo</a:t>
            </a:r>
            <a:endParaRPr lang="en-US" altLang="pt-BR" b="1"/>
          </a:p>
        </p:txBody>
      </p:sp>
      <p:sp>
        <p:nvSpPr>
          <p:cNvPr id="4" name="Retângulo arredondado 3"/>
          <p:cNvSpPr/>
          <p:nvPr/>
        </p:nvSpPr>
        <p:spPr>
          <a:xfrm>
            <a:off x="2586990" y="1421765"/>
            <a:ext cx="2718435" cy="7493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9" name="Caixa de Texto 8"/>
          <p:cNvSpPr txBox="1"/>
          <p:nvPr/>
        </p:nvSpPr>
        <p:spPr>
          <a:xfrm>
            <a:off x="2586990" y="1566545"/>
            <a:ext cx="34080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pt-BR" sz="2400" b="1">
                <a:solidFill>
                  <a:schemeClr val="bg1"/>
                </a:solidFill>
                <a:latin typeface="Ubuntu" panose="020B0604030602030204" charset="0"/>
                <a:ea typeface="Ubuntu" panose="020B0604030602030204" charset="0"/>
                <a:cs typeface="Times New Roman" panose="02020603050405020304" pitchFamily="18" charset="0"/>
              </a:rPr>
              <a:t>$ git --version</a:t>
            </a:r>
            <a:endParaRPr lang="en-US" altLang="pt-BR" sz="2400" b="1">
              <a:solidFill>
                <a:schemeClr val="bg1"/>
              </a:solidFill>
              <a:latin typeface="Ubuntu" panose="020B0604030602030204" charset="0"/>
              <a:ea typeface="Ubuntu" panose="020B0604030602030204" charset="0"/>
              <a:cs typeface="Times New Roman" panose="02020603050405020304" pitchFamily="18" charset="0"/>
            </a:endParaRPr>
          </a:p>
        </p:txBody>
      </p:sp>
      <p:sp>
        <p:nvSpPr>
          <p:cNvPr id="14" name="Caixa de Texto 13"/>
          <p:cNvSpPr txBox="1"/>
          <p:nvPr/>
        </p:nvSpPr>
        <p:spPr>
          <a:xfrm>
            <a:off x="2581910" y="2381885"/>
            <a:ext cx="25819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pt-BR" sz="2000" b="1"/>
              <a:t>Debian Linux's</a:t>
            </a:r>
            <a:endParaRPr lang="en-US" altLang="pt-BR" sz="2000" b="1"/>
          </a:p>
          <a:p>
            <a:endParaRPr lang="en-US" altLang="pt-BR" sz="2000" b="1"/>
          </a:p>
        </p:txBody>
      </p:sp>
      <p:sp>
        <p:nvSpPr>
          <p:cNvPr id="15" name="Caixa de Texto 14"/>
          <p:cNvSpPr txBox="1"/>
          <p:nvPr/>
        </p:nvSpPr>
        <p:spPr>
          <a:xfrm>
            <a:off x="6645275" y="2381885"/>
            <a:ext cx="25819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="1"/>
              <a:t>Fedora</a:t>
            </a:r>
            <a:r>
              <a:rPr lang="en-US" altLang="pt-BR" sz="2000" b="1"/>
              <a:t> Linux's</a:t>
            </a:r>
            <a:endParaRPr lang="en-US" altLang="pt-BR" sz="2000" b="1"/>
          </a:p>
          <a:p>
            <a:endParaRPr lang="en-US" altLang="pt-BR" sz="2000" b="1"/>
          </a:p>
        </p:txBody>
      </p:sp>
      <p:sp>
        <p:nvSpPr>
          <p:cNvPr id="17" name="Retângulo arredondado 16"/>
          <p:cNvSpPr/>
          <p:nvPr/>
        </p:nvSpPr>
        <p:spPr>
          <a:xfrm>
            <a:off x="2587625" y="2694305"/>
            <a:ext cx="3407410" cy="7493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8" name="Retângulo arredondado 17"/>
          <p:cNvSpPr/>
          <p:nvPr/>
        </p:nvSpPr>
        <p:spPr>
          <a:xfrm>
            <a:off x="6537960" y="2693670"/>
            <a:ext cx="3408045" cy="7493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9" name="Caixa de Texto 18"/>
          <p:cNvSpPr txBox="1"/>
          <p:nvPr/>
        </p:nvSpPr>
        <p:spPr>
          <a:xfrm>
            <a:off x="2587625" y="2838450"/>
            <a:ext cx="34080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pt-BR" sz="2400" b="1">
                <a:solidFill>
                  <a:schemeClr val="bg1"/>
                </a:solidFill>
                <a:latin typeface="Ubuntu" panose="020B0604030602030204" charset="0"/>
                <a:ea typeface="Ubuntu" panose="020B0604030602030204" charset="0"/>
                <a:cs typeface="Times New Roman" panose="02020603050405020304" pitchFamily="18" charset="0"/>
              </a:rPr>
              <a:t>$ </a:t>
            </a:r>
            <a:r>
              <a:rPr lang="en-US" altLang="en-US" sz="2400" b="1">
                <a:solidFill>
                  <a:schemeClr val="bg1"/>
                </a:solidFill>
                <a:latin typeface="Ubuntu" panose="020B0604030602030204" charset="0"/>
                <a:ea typeface="Ubuntu" panose="020B0604030602030204" charset="0"/>
                <a:cs typeface="Times New Roman" panose="02020603050405020304" pitchFamily="18" charset="0"/>
              </a:rPr>
              <a:t>sudo apt install git</a:t>
            </a:r>
            <a:endParaRPr lang="en-US" altLang="en-US" sz="2400" b="1">
              <a:solidFill>
                <a:schemeClr val="bg1"/>
              </a:solidFill>
              <a:latin typeface="Ubuntu" panose="020B0604030602030204" charset="0"/>
              <a:ea typeface="Ubuntu" panose="020B0604030602030204" charset="0"/>
              <a:cs typeface="Times New Roman" panose="02020603050405020304" pitchFamily="18" charset="0"/>
            </a:endParaRPr>
          </a:p>
        </p:txBody>
      </p:sp>
      <p:sp>
        <p:nvSpPr>
          <p:cNvPr id="21" name="Caixa de Texto 20"/>
          <p:cNvSpPr txBox="1"/>
          <p:nvPr/>
        </p:nvSpPr>
        <p:spPr>
          <a:xfrm>
            <a:off x="6645275" y="2838450"/>
            <a:ext cx="34080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pt-BR" sz="2400" b="1">
                <a:solidFill>
                  <a:schemeClr val="bg1"/>
                </a:solidFill>
                <a:latin typeface="Ubuntu" panose="020B0604030602030204" charset="0"/>
                <a:ea typeface="Ubuntu" panose="020B0604030602030204" charset="0"/>
                <a:cs typeface="Times New Roman" panose="02020603050405020304" pitchFamily="18" charset="0"/>
              </a:rPr>
              <a:t>$ </a:t>
            </a:r>
            <a:r>
              <a:rPr lang="en-US" altLang="en-US" sz="2400" b="1">
                <a:solidFill>
                  <a:schemeClr val="bg1"/>
                </a:solidFill>
                <a:latin typeface="Ubuntu" panose="020B0604030602030204" charset="0"/>
                <a:ea typeface="Ubuntu" panose="020B0604030602030204" charset="0"/>
                <a:cs typeface="Times New Roman" panose="02020603050405020304" pitchFamily="18" charset="0"/>
              </a:rPr>
              <a:t>sudo yum install git</a:t>
            </a:r>
            <a:endParaRPr lang="en-US" altLang="en-US" sz="2400" b="1">
              <a:solidFill>
                <a:schemeClr val="bg1"/>
              </a:solidFill>
              <a:latin typeface="Ubuntu" panose="020B0604030602030204" charset="0"/>
              <a:ea typeface="Ubuntu" panose="020B0604030602030204" charset="0"/>
              <a:cs typeface="Times New Roman" panose="02020603050405020304" pitchFamily="18" charset="0"/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9060" y="4147820"/>
            <a:ext cx="3261360" cy="2378710"/>
          </a:xfrm>
          <a:prstGeom prst="rect">
            <a:avLst/>
          </a:prstGeom>
        </p:spPr>
      </p:pic>
      <p:sp>
        <p:nvSpPr>
          <p:cNvPr id="23" name="Caixa de Texto 22"/>
          <p:cNvSpPr txBox="1"/>
          <p:nvPr/>
        </p:nvSpPr>
        <p:spPr>
          <a:xfrm>
            <a:off x="2581910" y="3777615"/>
            <a:ext cx="35439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="1"/>
              <a:t>Mac's</a:t>
            </a:r>
            <a:endParaRPr lang="en-US" altLang="pt-BR" sz="2000" b="1"/>
          </a:p>
          <a:p>
            <a:endParaRPr lang="en-US" altLang="pt-BR" sz="2000" b="1"/>
          </a:p>
        </p:txBody>
      </p:sp>
      <p:pic>
        <p:nvPicPr>
          <p:cNvPr id="24" name="Imagem 23" descr="git mac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520" y="3911600"/>
            <a:ext cx="4060190" cy="30613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52495" y="181610"/>
            <a:ext cx="5286375" cy="98742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sz="6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Instalação do git</a:t>
            </a:r>
            <a:endParaRPr lang="en-US" altLang="en-US" sz="66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ixa de Texto 2"/>
          <p:cNvSpPr txBox="1"/>
          <p:nvPr/>
        </p:nvSpPr>
        <p:spPr>
          <a:xfrm>
            <a:off x="2489835" y="1169035"/>
            <a:ext cx="4048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pt-BR" b="1"/>
              <a:t>Verificando a Existencia do mesmo</a:t>
            </a:r>
            <a:endParaRPr lang="en-US" altLang="pt-BR" b="1"/>
          </a:p>
        </p:txBody>
      </p:sp>
      <p:sp>
        <p:nvSpPr>
          <p:cNvPr id="4" name="Retângulo arredondado 3"/>
          <p:cNvSpPr/>
          <p:nvPr/>
        </p:nvSpPr>
        <p:spPr>
          <a:xfrm>
            <a:off x="2586990" y="1421765"/>
            <a:ext cx="2718435" cy="7493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9" name="Caixa de Texto 8"/>
          <p:cNvSpPr txBox="1"/>
          <p:nvPr/>
        </p:nvSpPr>
        <p:spPr>
          <a:xfrm>
            <a:off x="2586990" y="1566545"/>
            <a:ext cx="34080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pt-BR" sz="2400" b="1">
                <a:solidFill>
                  <a:schemeClr val="bg1"/>
                </a:solidFill>
                <a:latin typeface="Ubuntu" panose="020B0604030602030204" charset="0"/>
                <a:ea typeface="Ubuntu" panose="020B0604030602030204" charset="0"/>
                <a:cs typeface="Times New Roman" panose="02020603050405020304" pitchFamily="18" charset="0"/>
              </a:rPr>
              <a:t>$ git --version</a:t>
            </a:r>
            <a:endParaRPr lang="en-US" altLang="pt-BR" sz="2400" b="1">
              <a:solidFill>
                <a:schemeClr val="bg1"/>
              </a:solidFill>
              <a:latin typeface="Ubuntu" panose="020B0604030602030204" charset="0"/>
              <a:ea typeface="Ubuntu" panose="020B0604030602030204" charset="0"/>
              <a:cs typeface="Times New Roman" panose="02020603050405020304" pitchFamily="18" charset="0"/>
            </a:endParaRPr>
          </a:p>
        </p:txBody>
      </p:sp>
      <p:sp>
        <p:nvSpPr>
          <p:cNvPr id="14" name="Caixa de Texto 13"/>
          <p:cNvSpPr txBox="1"/>
          <p:nvPr/>
        </p:nvSpPr>
        <p:spPr>
          <a:xfrm>
            <a:off x="1602105" y="2334895"/>
            <a:ext cx="258191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/>
              <a:t>Windows</a:t>
            </a:r>
            <a:endParaRPr lang="en-US" altLang="en-US" sz="2800" b="1"/>
          </a:p>
          <a:p>
            <a:endParaRPr lang="en-US" altLang="pt-BR" sz="2800" b="1"/>
          </a:p>
          <a:p>
            <a:endParaRPr lang="en-US" altLang="pt-BR" sz="2800" b="1"/>
          </a:p>
        </p:txBody>
      </p:sp>
      <p:pic>
        <p:nvPicPr>
          <p:cNvPr id="5" name="Imagem 4" descr="git window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2105" y="2982595"/>
            <a:ext cx="4540885" cy="3303270"/>
          </a:xfrm>
          <a:prstGeom prst="rect">
            <a:avLst/>
          </a:prstGeom>
        </p:spPr>
      </p:pic>
      <p:pic>
        <p:nvPicPr>
          <p:cNvPr id="6" name="Imagem 5" descr="git bas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870" y="2982595"/>
            <a:ext cx="5710555" cy="33039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915285" y="181610"/>
            <a:ext cx="8637270" cy="987425"/>
          </a:xfrm>
        </p:spPr>
        <p:txBody>
          <a:bodyPr>
            <a:normAutofit fontScale="90000"/>
          </a:bodyPr>
          <a:lstStyle/>
          <a:p>
            <a:pPr algn="ctr"/>
            <a:r>
              <a:rPr lang="" altLang="en-US" sz="6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Configuração inicial </a:t>
            </a:r>
            <a:r>
              <a:rPr lang="en-US" altLang="en-US" sz="6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git</a:t>
            </a:r>
            <a:endParaRPr lang="en-US" altLang="en-US" sz="66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ixa de Texto 2"/>
          <p:cNvSpPr txBox="1"/>
          <p:nvPr/>
        </p:nvSpPr>
        <p:spPr>
          <a:xfrm>
            <a:off x="2505710" y="1435100"/>
            <a:ext cx="46888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 sz="2800" b="1"/>
              <a:t>Comando de Identificação</a:t>
            </a:r>
            <a:endParaRPr lang="" altLang="en-US" sz="2800" b="1"/>
          </a:p>
        </p:txBody>
      </p:sp>
      <p:sp>
        <p:nvSpPr>
          <p:cNvPr id="4" name="Retângulo arredondado 3"/>
          <p:cNvSpPr/>
          <p:nvPr/>
        </p:nvSpPr>
        <p:spPr>
          <a:xfrm>
            <a:off x="2505710" y="2202815"/>
            <a:ext cx="7516495" cy="123380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8" name="Caixa de Texto 7"/>
          <p:cNvSpPr txBox="1"/>
          <p:nvPr/>
        </p:nvSpPr>
        <p:spPr>
          <a:xfrm>
            <a:off x="2646045" y="2387600"/>
            <a:ext cx="85020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pt-BR" sz="2400" b="1">
                <a:solidFill>
                  <a:schemeClr val="bg1"/>
                </a:solidFill>
                <a:latin typeface="Ubuntu" panose="020B0604030602030204" charset="0"/>
                <a:ea typeface="Ubuntu" panose="020B0604030602030204" charset="0"/>
                <a:cs typeface="Times New Roman" panose="02020603050405020304" pitchFamily="18" charset="0"/>
              </a:rPr>
              <a:t>$ git config --global user.email "seu@email.com"</a:t>
            </a:r>
            <a:endParaRPr lang="en-US" altLang="pt-BR" sz="2400" b="1">
              <a:solidFill>
                <a:schemeClr val="bg1"/>
              </a:solidFill>
              <a:latin typeface="Ubuntu" panose="020B0604030602030204" charset="0"/>
              <a:ea typeface="Ubuntu" panose="020B0604030602030204" charset="0"/>
              <a:cs typeface="Times New Roman" panose="02020603050405020304" pitchFamily="18" charset="0"/>
            </a:endParaRPr>
          </a:p>
          <a:p>
            <a:r>
              <a:rPr lang="en-US" altLang="pt-BR" sz="2400" b="1">
                <a:solidFill>
                  <a:schemeClr val="bg1"/>
                </a:solidFill>
                <a:latin typeface="Ubuntu" panose="020B0604030602030204" charset="0"/>
                <a:ea typeface="Ubuntu" panose="020B0604030602030204" charset="0"/>
                <a:cs typeface="Times New Roman" panose="02020603050405020304" pitchFamily="18" charset="0"/>
              </a:rPr>
              <a:t>$ git config --global user.name "Seu Nome"</a:t>
            </a:r>
            <a:endParaRPr lang="en-US" altLang="pt-BR" sz="2400" b="1">
              <a:solidFill>
                <a:schemeClr val="bg1"/>
              </a:solidFill>
              <a:latin typeface="Ubuntu" panose="020B0604030602030204" charset="0"/>
              <a:ea typeface="Ubuntu" panose="020B0604030602030204" charset="0"/>
              <a:cs typeface="Times New Roman" panose="02020603050405020304" pitchFamily="18" charset="0"/>
            </a:endParaRPr>
          </a:p>
        </p:txBody>
      </p:sp>
      <p:pic>
        <p:nvPicPr>
          <p:cNvPr id="10" name="Imagem 9" descr="erro inicia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06495" y="3693795"/>
            <a:ext cx="6380480" cy="27990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84880" y="165735"/>
            <a:ext cx="6824345" cy="987425"/>
          </a:xfrm>
        </p:spPr>
        <p:txBody>
          <a:bodyPr>
            <a:normAutofit fontScale="90000"/>
          </a:bodyPr>
          <a:lstStyle/>
          <a:p>
            <a:pPr algn="ctr"/>
            <a:r>
              <a:rPr lang="" altLang="en-US" sz="6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Comando git init</a:t>
            </a:r>
            <a:endParaRPr lang="" altLang="en-US" sz="66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ixa de Texto 2"/>
          <p:cNvSpPr txBox="1"/>
          <p:nvPr/>
        </p:nvSpPr>
        <p:spPr>
          <a:xfrm>
            <a:off x="2646045" y="1509395"/>
            <a:ext cx="46888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 sz="2800" b="1"/>
              <a:t>Sintaxe</a:t>
            </a:r>
            <a:endParaRPr lang="" altLang="en-US" sz="2800" b="1"/>
          </a:p>
        </p:txBody>
      </p:sp>
      <p:sp>
        <p:nvSpPr>
          <p:cNvPr id="4" name="Retângulo arredondado 3"/>
          <p:cNvSpPr/>
          <p:nvPr/>
        </p:nvSpPr>
        <p:spPr>
          <a:xfrm>
            <a:off x="2444115" y="2226945"/>
            <a:ext cx="3499485" cy="78105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8" name="Caixa de Texto 7"/>
          <p:cNvSpPr txBox="1"/>
          <p:nvPr/>
        </p:nvSpPr>
        <p:spPr>
          <a:xfrm>
            <a:off x="2600960" y="2387600"/>
            <a:ext cx="3454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pt-BR" sz="2400" b="1">
                <a:solidFill>
                  <a:schemeClr val="bg1"/>
                </a:solidFill>
                <a:latin typeface="Ubuntu" panose="020B0604030602030204" charset="0"/>
                <a:ea typeface="Ubuntu" panose="020B0604030602030204" charset="0"/>
                <a:cs typeface="Times New Roman" panose="02020603050405020304" pitchFamily="18" charset="0"/>
              </a:rPr>
              <a:t>$ git init &lt;directory&gt;</a:t>
            </a:r>
            <a:endParaRPr lang="en-US" altLang="pt-BR" sz="2400" b="1">
              <a:solidFill>
                <a:schemeClr val="bg1"/>
              </a:solidFill>
              <a:latin typeface="Ubuntu" panose="020B0604030602030204" charset="0"/>
              <a:ea typeface="Ubuntu" panose="020B0604030602030204" charset="0"/>
              <a:cs typeface="Times New Roman" panose="02020603050405020304" pitchFamily="18" charset="0"/>
            </a:endParaRPr>
          </a:p>
        </p:txBody>
      </p:sp>
      <p:sp>
        <p:nvSpPr>
          <p:cNvPr id="5" name="Retângulo arredondado 4"/>
          <p:cNvSpPr/>
          <p:nvPr/>
        </p:nvSpPr>
        <p:spPr>
          <a:xfrm>
            <a:off x="2444115" y="3774440"/>
            <a:ext cx="7186930" cy="200596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6" name="Caixa de Texto 5"/>
          <p:cNvSpPr txBox="1"/>
          <p:nvPr/>
        </p:nvSpPr>
        <p:spPr>
          <a:xfrm>
            <a:off x="2600960" y="3965575"/>
            <a:ext cx="670560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pt-BR" altLang="en-US" sz="2800">
                <a:solidFill>
                  <a:srgbClr val="002060"/>
                </a:solidFill>
              </a:rPr>
              <a:t>Inicia um repositorio git, pode ser feito indicando a pasta, sem </a:t>
            </a:r>
            <a:r>
              <a:rPr lang="" altLang="pt-BR" sz="2800">
                <a:solidFill>
                  <a:srgbClr val="002060"/>
                </a:solidFill>
              </a:rPr>
              <a:t>esse parametro ele </a:t>
            </a:r>
            <a:r>
              <a:rPr lang="pt-BR" altLang="en-US" sz="2800">
                <a:solidFill>
                  <a:srgbClr val="002060"/>
                </a:solidFill>
              </a:rPr>
              <a:t>vai gerar o </a:t>
            </a:r>
            <a:r>
              <a:rPr lang="" altLang="pt-BR" sz="2800">
                <a:solidFill>
                  <a:srgbClr val="002060"/>
                </a:solidFill>
              </a:rPr>
              <a:t>repositorio </a:t>
            </a:r>
            <a:r>
              <a:rPr lang="pt-BR" altLang="en-US" sz="2800">
                <a:solidFill>
                  <a:srgbClr val="002060"/>
                </a:solidFill>
              </a:rPr>
              <a:t>git na pasta atual.</a:t>
            </a:r>
            <a:endParaRPr lang="pt-BR" altLang="en-US" sz="28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0</TotalTime>
  <Words>3028</Words>
  <Application>WPS Presentation</Application>
  <PresentationFormat>Widescreen</PresentationFormat>
  <Paragraphs>125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30" baseType="lpstr">
      <vt:lpstr>Arial</vt:lpstr>
      <vt:lpstr>SimSun</vt:lpstr>
      <vt:lpstr>Wingdings</vt:lpstr>
      <vt:lpstr>Trebuchet MS</vt:lpstr>
      <vt:lpstr>Times New Roman</vt:lpstr>
      <vt:lpstr>Ubuntu</vt:lpstr>
      <vt:lpstr>Tw Cen MT</vt:lpstr>
      <vt:lpstr>Gubbi</vt:lpstr>
      <vt:lpstr>微软雅黑</vt:lpstr>
      <vt:lpstr>Droid Sans Fallback</vt:lpstr>
      <vt:lpstr/>
      <vt:lpstr>Arial Unicode MS</vt:lpstr>
      <vt:lpstr>Calibri</vt:lpstr>
      <vt:lpstr>Webdings</vt:lpstr>
      <vt:lpstr>Arial Black</vt:lpstr>
      <vt:lpstr>Comic Sans MS</vt:lpstr>
      <vt:lpstr>Circuito</vt:lpstr>
      <vt:lpstr>git e GitHub</vt:lpstr>
      <vt:lpstr>git e GitHub</vt:lpstr>
      <vt:lpstr>PowerPoint 演示文稿</vt:lpstr>
      <vt:lpstr>Explicando o git</vt:lpstr>
      <vt:lpstr>PowerPoint 演示文稿</vt:lpstr>
      <vt:lpstr>Instalação do git</vt:lpstr>
      <vt:lpstr>Instalação do git</vt:lpstr>
      <vt:lpstr>Instalação do git</vt:lpstr>
      <vt:lpstr>Configuração inicial do git</vt:lpstr>
      <vt:lpstr>Comando git init</vt:lpstr>
      <vt:lpstr>Cliclo de vida do estado de arquivos</vt:lpstr>
      <vt:lpstr>Comando git add</vt:lpstr>
      <vt:lpstr>Comando git add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e GitHub</dc:title>
  <dc:creator>Antonio Paracampo</dc:creator>
  <cp:lastModifiedBy>toninho</cp:lastModifiedBy>
  <cp:revision>15</cp:revision>
  <dcterms:created xsi:type="dcterms:W3CDTF">2019-11-22T06:18:54Z</dcterms:created>
  <dcterms:modified xsi:type="dcterms:W3CDTF">2019-11-22T06:18:54Z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1046-10.1.0.6757</vt:lpwstr>
  </property>
</Properties>
</file>